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8"/>
  </p:notesMasterIdLst>
  <p:handoutMasterIdLst>
    <p:handoutMasterId r:id="rId9"/>
  </p:handoutMasterIdLst>
  <p:sldIdLst>
    <p:sldId id="323" r:id="rId5"/>
    <p:sldId id="348" r:id="rId6"/>
    <p:sldId id="347" r:id="rId7"/>
  </p:sldIdLst>
  <p:sldSz cx="12188825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888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9C2F"/>
    <a:srgbClr val="C59C27"/>
    <a:srgbClr val="D13940"/>
    <a:srgbClr val="EF9A1A"/>
    <a:srgbClr val="907262"/>
    <a:srgbClr val="B3CD1F"/>
    <a:srgbClr val="43B1E5"/>
    <a:srgbClr val="00B8BB"/>
    <a:srgbClr val="426FB6"/>
    <a:srgbClr val="13AA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82112" autoAdjust="0"/>
  </p:normalViewPr>
  <p:slideViewPr>
    <p:cSldViewPr snapToGrid="0" showGuides="1">
      <p:cViewPr varScale="1">
        <p:scale>
          <a:sx n="103" d="100"/>
          <a:sy n="103" d="100"/>
        </p:scale>
        <p:origin x="1392" y="108"/>
      </p:cViewPr>
      <p:guideLst>
        <p:guide orient="horz" pos="888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5" d="100"/>
          <a:sy n="55" d="100"/>
        </p:scale>
        <p:origin x="-1472" y="-6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42F42-2CE9-4E35-95C1-410DC08A50B1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E89A-4FDF-4617-8DDF-BE2769EE8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619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82904-F315-4730-8D91-37D99E141A6F}" type="datetimeFigureOut">
              <a:rPr lang="en-US" smtClean="0"/>
              <a:t>2/1/2023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672D7-8E2D-4611-973D-F4591A707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57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Emphasize that implicit in this is my belief that developing scientific software </a:t>
            </a:r>
            <a:r>
              <a:rPr lang="en-US" b="1" dirty="0"/>
              <a:t>is</a:t>
            </a:r>
            <a:r>
              <a:rPr lang="en-US" dirty="0"/>
              <a:t> developing a scientific instrument – not just analogous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slide should give them context for understanding my point of view.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Physics was mostly about designing, constructing, all aspects of scientific data including data analysis.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* Observatory was working to ensure high-quality results with full context so that public can do science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While my experimental background was closer to R&amp;D, the observatory work was clearly more about operations - Paranal is a science factory.  This is different in some ways, very rigorous, and at a very large scale.  To adapt ideas/tips/tricks/tools for observatory, there needs to be some simplification.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Part of working on scientific instrumentation is understanding how the data is generated and therefore understanding how to correctly and rigorously analyze data and draw conclusions from data.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672D7-8E2D-4611-973D-F4591A707C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29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672D7-8E2D-4611-973D-F4591A707C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181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672D7-8E2D-4611-973D-F4591A707C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658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E2177C6-060C-4445-8C10-ADA6D3CE5F74}"/>
              </a:ext>
            </a:extLst>
          </p:cNvPr>
          <p:cNvSpPr/>
          <p:nvPr userDrawn="1"/>
        </p:nvSpPr>
        <p:spPr>
          <a:xfrm>
            <a:off x="0" y="6186396"/>
            <a:ext cx="12188825" cy="6716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864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r>
              <a:rPr lang="en-US" sz="1600" dirty="0">
                <a:ln>
                  <a:noFill/>
                </a:ln>
                <a:solidFill>
                  <a:schemeClr val="bg1"/>
                </a:solidFill>
              </a:rPr>
              <a:t>exascaleproject.org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177633" y="503144"/>
            <a:ext cx="8292316" cy="1030930"/>
          </a:xfrm>
        </p:spPr>
        <p:txBody>
          <a:bodyPr anchor="b"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749" y="483164"/>
            <a:ext cx="2050840" cy="93549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921" y="6322747"/>
            <a:ext cx="2409477" cy="4010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0693"/>
          <a:stretch/>
        </p:blipFill>
        <p:spPr>
          <a:xfrm>
            <a:off x="10204521" y="6307740"/>
            <a:ext cx="1367541" cy="428915"/>
          </a:xfrm>
          <a:prstGeom prst="rect">
            <a:avLst/>
          </a:prstGeom>
        </p:spPr>
      </p:pic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C432A180-7341-4E28-8C2B-73F9AB53D13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20" y="1848659"/>
            <a:ext cx="2108499" cy="914400"/>
          </a:xfrm>
          <a:prstGeom prst="rect">
            <a:avLst/>
          </a:prstGeom>
        </p:spPr>
      </p:pic>
      <p:pic>
        <p:nvPicPr>
          <p:cNvPr id="13" name="Picture 2" descr="https://licensebuttons.net/l/by/4.0/88x31.png">
            <a:extLst>
              <a:ext uri="{FF2B5EF4-FFF2-40B4-BE49-F238E27FC236}">
                <a16:creationId xmlns:a16="http://schemas.microsoft.com/office/drawing/2014/main" id="{FAFD7D99-41CA-4FD0-9396-9C5659F2204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069" y="5841262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D022D1C-99FF-490C-8690-D8081D33C0AF}"/>
              </a:ext>
            </a:extLst>
          </p:cNvPr>
          <p:cNvSpPr txBox="1"/>
          <p:nvPr userDrawn="1"/>
        </p:nvSpPr>
        <p:spPr>
          <a:xfrm>
            <a:off x="1810964" y="5776533"/>
            <a:ext cx="1171114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/>
              <a:t>See slide 2 for license details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54CDC7-44CF-4751-9869-0265C8E01840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11" y="3189686"/>
            <a:ext cx="2109916" cy="905256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16372F2-F09E-4139-B638-4F1B290B77B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335896" y="5913283"/>
            <a:ext cx="2852929" cy="262814"/>
          </a:xfrm>
        </p:spPr>
        <p:txBody>
          <a:bodyPr/>
          <a:lstStyle>
            <a:lvl1pPr marL="0" indent="0" algn="r">
              <a:buNone/>
              <a:defRPr sz="1200"/>
            </a:lvl1pPr>
          </a:lstStyle>
          <a:p>
            <a:pPr lvl="0"/>
            <a:r>
              <a:rPr lang="en-US" dirty="0"/>
              <a:t>R&amp;R number (if required)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A08ED72-5D36-44C1-A3D6-C72E158E1FA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76924" y="2085870"/>
            <a:ext cx="2427268" cy="424732"/>
          </a:xfrm>
        </p:spPr>
        <p:txBody>
          <a:bodyPr wrap="none">
            <a:spAutoFit/>
          </a:bodyPr>
          <a:lstStyle>
            <a:lvl1pPr marL="0" indent="0">
              <a:buNone/>
              <a:defRPr u="sng"/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C2C5E0-3F9A-4B6C-82C6-FEE7176DA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67411" y="2134517"/>
            <a:ext cx="1690167" cy="376085"/>
          </a:xfrm>
        </p:spPr>
        <p:txBody>
          <a:bodyPr>
            <a:sp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(pronouns)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EE16D41-009C-4DB1-A6DF-FEBADC8C34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76924" y="2459716"/>
            <a:ext cx="8292315" cy="369332"/>
          </a:xfrm>
        </p:spPr>
        <p:txBody>
          <a:bodyPr wrap="square">
            <a:sp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Long affiliation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E791C6E-DB06-44D1-AB4E-AA0EF8215F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76925" y="3161813"/>
            <a:ext cx="8292316" cy="369332"/>
          </a:xfrm>
        </p:spPr>
        <p:txBody>
          <a:bodyPr wrap="square">
            <a:sp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Tutorial title @ Venue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A4CD3CE-55B5-4132-9AC3-B94506768C3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176924" y="3792588"/>
            <a:ext cx="8292316" cy="646331"/>
          </a:xfrm>
        </p:spPr>
        <p:txBody>
          <a:bodyPr wrap="square">
            <a:spAutoFit/>
          </a:bodyPr>
          <a:lstStyle>
            <a:lvl1pPr marL="0" indent="0">
              <a:buNone/>
              <a:defRPr sz="2000"/>
            </a:lvl1pPr>
          </a:lstStyle>
          <a:p>
            <a:pPr>
              <a:spcBef>
                <a:spcPts val="2800"/>
              </a:spcBef>
            </a:pPr>
            <a:r>
              <a:rPr lang="en-US" sz="2000" dirty="0"/>
              <a:t>Contributors: Contributor Name (short affiliation), … in alphabetical order</a:t>
            </a:r>
          </a:p>
        </p:txBody>
      </p:sp>
    </p:spTree>
    <p:extLst>
      <p:ext uri="{BB962C8B-B14F-4D97-AF65-F5344CB8AC3E}">
        <p14:creationId xmlns:p14="http://schemas.microsoft.com/office/powerpoint/2010/main" val="4107341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E2177C6-060C-4445-8C10-ADA6D3CE5F74}"/>
              </a:ext>
            </a:extLst>
          </p:cNvPr>
          <p:cNvSpPr/>
          <p:nvPr userDrawn="1"/>
        </p:nvSpPr>
        <p:spPr>
          <a:xfrm>
            <a:off x="0" y="6186396"/>
            <a:ext cx="12188825" cy="67160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864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r>
              <a:rPr lang="en-US" sz="1600" dirty="0">
                <a:ln>
                  <a:noFill/>
                </a:ln>
                <a:solidFill>
                  <a:schemeClr val="bg1"/>
                </a:solidFill>
              </a:rPr>
              <a:t>exascaleproject.org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8305800" y="5921829"/>
            <a:ext cx="3883025" cy="9361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3177633" y="503144"/>
            <a:ext cx="8292316" cy="1030930"/>
          </a:xfrm>
        </p:spPr>
        <p:txBody>
          <a:bodyPr anchor="b"/>
          <a:lstStyle>
            <a:lvl1pPr algn="l">
              <a:defRPr sz="32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3177632" y="2085962"/>
            <a:ext cx="8292317" cy="2855300"/>
          </a:xfrm>
        </p:spPr>
        <p:txBody>
          <a:bodyPr lIns="109728"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749" y="483164"/>
            <a:ext cx="2050840" cy="93549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921" y="6322747"/>
            <a:ext cx="2409477" cy="40100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0693"/>
          <a:stretch/>
        </p:blipFill>
        <p:spPr>
          <a:xfrm>
            <a:off x="10204521" y="6307740"/>
            <a:ext cx="1367541" cy="428915"/>
          </a:xfrm>
          <a:prstGeom prst="rect">
            <a:avLst/>
          </a:prstGeom>
        </p:spPr>
      </p:pic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C432A180-7341-4E28-8C2B-73F9AB53D13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20" y="1848659"/>
            <a:ext cx="2108499" cy="914400"/>
          </a:xfrm>
          <a:prstGeom prst="rect">
            <a:avLst/>
          </a:prstGeom>
        </p:spPr>
      </p:pic>
      <p:pic>
        <p:nvPicPr>
          <p:cNvPr id="13" name="Picture 2" descr="https://licensebuttons.net/l/by/4.0/88x31.png">
            <a:extLst>
              <a:ext uri="{FF2B5EF4-FFF2-40B4-BE49-F238E27FC236}">
                <a16:creationId xmlns:a16="http://schemas.microsoft.com/office/drawing/2014/main" id="{FAFD7D99-41CA-4FD0-9396-9C5659F2204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069" y="5841262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D022D1C-99FF-490C-8690-D8081D33C0AF}"/>
              </a:ext>
            </a:extLst>
          </p:cNvPr>
          <p:cNvSpPr txBox="1"/>
          <p:nvPr userDrawn="1"/>
        </p:nvSpPr>
        <p:spPr>
          <a:xfrm>
            <a:off x="1810964" y="5776533"/>
            <a:ext cx="1171114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/>
              <a:t>See slide 2 for license details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554CDC7-44CF-4751-9869-0265C8E01840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11" y="3189686"/>
            <a:ext cx="2109916" cy="90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28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2473" cy="91440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5760" y="1737360"/>
            <a:ext cx="11369809" cy="4047778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level0.4	</a:t>
            </a:r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737360"/>
            <a:ext cx="5588582" cy="821190"/>
          </a:xfr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b"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558550"/>
            <a:ext cx="5588582" cy="3373229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1482725" indent="-222250">
              <a:buFont typeface="Arial" panose="020B0604020202020204" pitchFamily="34" charset="0"/>
              <a:buChar char="•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914" y="1737360"/>
            <a:ext cx="5531934" cy="821190"/>
          </a:xfrm>
          <a:solidFill>
            <a:schemeClr val="accent1">
              <a:lumMod val="40000"/>
              <a:lumOff val="60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b"/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8914" y="2558550"/>
            <a:ext cx="5531934" cy="3373229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7465488" cy="810738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48056" y="1316736"/>
            <a:ext cx="5605272" cy="347472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ctr"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48056" y="1655064"/>
            <a:ext cx="5605272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53912" y="1316736"/>
            <a:ext cx="5605272" cy="347472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txBody>
          <a:bodyPr anchor="ctr"/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53912" y="1655064"/>
            <a:ext cx="5605272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</a:ln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C1494F-06BF-478E-BCF5-6FCC755EF9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7675" y="3438144"/>
            <a:ext cx="5605463" cy="338138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US" sz="1800" b="0" smtClean="0">
                <a:solidFill>
                  <a:schemeClr val="bg1"/>
                </a:solidFill>
              </a:defRPr>
            </a:lvl1pPr>
            <a:lvl2pPr>
              <a:defRPr lang="en-US" b="1" smtClean="0">
                <a:solidFill>
                  <a:schemeClr val="bg1"/>
                </a:solidFill>
              </a:defRPr>
            </a:lvl2pPr>
            <a:lvl3pPr>
              <a:defRPr lang="en-US" b="1" smtClean="0">
                <a:solidFill>
                  <a:schemeClr val="bg1"/>
                </a:solidFill>
              </a:defRPr>
            </a:lvl3pPr>
            <a:lvl4pPr>
              <a:defRPr lang="en-US" b="1" smtClean="0">
                <a:solidFill>
                  <a:schemeClr val="bg1"/>
                </a:solidFill>
              </a:defRPr>
            </a:lvl4pPr>
            <a:lvl5pPr>
              <a:defRPr lang="en-US" b="1">
                <a:solidFill>
                  <a:schemeClr val="bg1"/>
                </a:solidFill>
              </a:defRPr>
            </a:lvl5pPr>
          </a:lstStyle>
          <a:p>
            <a:pPr marL="230188" lvl="0" indent="-230188"/>
            <a:r>
              <a:rPr lang="en-US" dirty="0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E13F5F8-5DA4-4A7D-94FF-19BFEBF090F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3150" y="3438144"/>
            <a:ext cx="5605463" cy="338138"/>
          </a:xfrm>
          <a:solidFill>
            <a:schemeClr val="accent3"/>
          </a:solidFill>
          <a:ln w="19050">
            <a:solidFill>
              <a:schemeClr val="tx2">
                <a:lumMod val="60000"/>
                <a:lumOff val="40000"/>
              </a:schemeClr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US" sz="1800" b="0" smtClean="0">
                <a:solidFill>
                  <a:schemeClr val="bg1"/>
                </a:solidFill>
              </a:defRPr>
            </a:lvl1pPr>
            <a:lvl2pPr>
              <a:defRPr lang="en-US" b="1" smtClean="0">
                <a:solidFill>
                  <a:schemeClr val="bg1"/>
                </a:solidFill>
              </a:defRPr>
            </a:lvl2pPr>
            <a:lvl3pPr>
              <a:defRPr lang="en-US" b="1" smtClean="0">
                <a:solidFill>
                  <a:schemeClr val="bg1"/>
                </a:solidFill>
              </a:defRPr>
            </a:lvl3pPr>
            <a:lvl4pPr>
              <a:defRPr lang="en-US" b="1" smtClean="0">
                <a:solidFill>
                  <a:schemeClr val="bg1"/>
                </a:solidFill>
              </a:defRPr>
            </a:lvl4pPr>
            <a:lvl5pPr>
              <a:defRPr lang="en-US" b="1">
                <a:solidFill>
                  <a:schemeClr val="bg1"/>
                </a:solidFill>
              </a:defRPr>
            </a:lvl5pPr>
          </a:lstStyle>
          <a:p>
            <a:pPr marL="230188" lvl="0" indent="-230188"/>
            <a:r>
              <a:rPr lang="en-US" dirty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1508C29-BEAF-4D1B-85C7-62D86B9A99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7675" y="3776472"/>
            <a:ext cx="5605463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A42C277-CD07-4855-BE2B-F5804018E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53150" y="3776472"/>
            <a:ext cx="5605463" cy="1316736"/>
          </a:xfrm>
          <a:noFill/>
          <a:ln w="1905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>
              <a:defRPr lang="en-US" sz="1800" smtClean="0"/>
            </a:lvl1pPr>
            <a:lvl2pPr>
              <a:defRPr lang="en-US" sz="1600" smtClean="0"/>
            </a:lvl2pPr>
            <a:lvl3pPr>
              <a:defRPr lang="en-US" sz="1400" smtClean="0"/>
            </a:lvl3pPr>
            <a:lvl4pPr>
              <a:defRPr lang="en-US" sz="1200" smtClean="0"/>
            </a:lvl4pPr>
            <a:lvl5pPr>
              <a:defRPr lang="en-US"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75463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60" y="411480"/>
            <a:ext cx="11375136" cy="914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411480"/>
            <a:ext cx="11376442" cy="8469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5760" y="1737360"/>
            <a:ext cx="11376442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1160" y="6185919"/>
            <a:ext cx="1971212" cy="533060"/>
          </a:xfrm>
          <a:prstGeom prst="rect">
            <a:avLst/>
          </a:prstGeom>
        </p:spPr>
      </p:pic>
      <p:sp>
        <p:nvSpPr>
          <p:cNvPr id="8" name="Rectangle 256"/>
          <p:cNvSpPr txBox="1">
            <a:spLocks noChangeArrowheads="1"/>
          </p:cNvSpPr>
          <p:nvPr userDrawn="1"/>
        </p:nvSpPr>
        <p:spPr>
          <a:xfrm>
            <a:off x="363828" y="6477000"/>
            <a:ext cx="3315547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9" name="Rectangle 6"/>
          <p:cNvSpPr>
            <a:spLocks noChangeArrowheads="1"/>
          </p:cNvSpPr>
          <p:nvPr userDrawn="1"/>
        </p:nvSpPr>
        <p:spPr bwMode="auto">
          <a:xfrm flipH="1">
            <a:off x="163374" y="6513051"/>
            <a:ext cx="515635" cy="1465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l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pPr algn="l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2A4943B8-0F89-4A94-B130-A128F45E57C4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050" y="6114121"/>
            <a:ext cx="1560289" cy="67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1" r:id="rId2"/>
    <p:sldLayoutId id="2147483937" r:id="rId3"/>
    <p:sldLayoutId id="2147483939" r:id="rId4"/>
    <p:sldLayoutId id="2147483950" r:id="rId5"/>
    <p:sldLayoutId id="2147483940" r:id="rId6"/>
    <p:sldLayoutId id="2147483941" r:id="rId7"/>
  </p:sldLayoutIdLst>
  <p:hf hdr="0" ftr="0" dt="0"/>
  <p:txStyles>
    <p:titleStyle>
      <a:lvl1pPr marL="0" indent="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800" b="1" kern="1200" baseline="0">
          <a:solidFill>
            <a:schemeClr val="tx1"/>
          </a:solidFill>
          <a:latin typeface="+mn-lt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so.org/public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emf"/><Relationship Id="rId5" Type="http://schemas.openxmlformats.org/officeDocument/2006/relationships/hyperlink" Target="http://twanight.org/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726F5-3910-8BD6-E06A-CE367C457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2BFD3-91EC-7E65-A99A-FDC0ED7B4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2119263"/>
            <a:ext cx="11369809" cy="4047778"/>
          </a:xfrm>
        </p:spPr>
        <p:txBody>
          <a:bodyPr/>
          <a:lstStyle/>
          <a:p>
            <a:r>
              <a:rPr lang="en-US" dirty="0"/>
              <a:t>Experimental condensed matter physics background</a:t>
            </a:r>
          </a:p>
          <a:p>
            <a:pPr lvl="1"/>
            <a:r>
              <a:rPr lang="en-US" dirty="0"/>
              <a:t>Low-energy positron diffraction</a:t>
            </a:r>
          </a:p>
          <a:p>
            <a:pPr lvl="1"/>
            <a:r>
              <a:rPr lang="en-US" dirty="0"/>
              <a:t>Low-temperature, ultra-high-vacuum scanning tunneling microscopy</a:t>
            </a:r>
          </a:p>
          <a:p>
            <a:r>
              <a:rPr lang="en-US" dirty="0"/>
              <a:t>Professional experience in observational science environment</a:t>
            </a:r>
          </a:p>
          <a:p>
            <a:pPr lvl="1"/>
            <a:r>
              <a:rPr lang="en-US" dirty="0">
                <a:hlinkClick r:id="rId3"/>
              </a:rPr>
              <a:t>European Southern Observatory’s</a:t>
            </a:r>
            <a:r>
              <a:rPr lang="en-US" dirty="0"/>
              <a:t> Paranal Observatory</a:t>
            </a:r>
          </a:p>
          <a:p>
            <a:pPr lvl="1"/>
            <a:r>
              <a:rPr lang="en-US" dirty="0"/>
              <a:t>Instrumentation &amp; systems engineer specialized in adaptive optics</a:t>
            </a:r>
          </a:p>
          <a:p>
            <a:r>
              <a:rPr lang="en-US" dirty="0"/>
              <a:t>Scientific software developer</a:t>
            </a:r>
          </a:p>
          <a:p>
            <a:pPr lvl="1"/>
            <a:r>
              <a:rPr lang="en-US" dirty="0"/>
              <a:t>Primarily focused on applications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FF8EC1-19AD-86DC-1D34-D5AA90E512D2}"/>
              </a:ext>
            </a:extLst>
          </p:cNvPr>
          <p:cNvSpPr txBox="1"/>
          <p:nvPr/>
        </p:nvSpPr>
        <p:spPr>
          <a:xfrm>
            <a:off x="878104" y="5783859"/>
            <a:ext cx="6620017" cy="766364"/>
          </a:xfrm>
          <a:prstGeom prst="rect">
            <a:avLst/>
          </a:prstGeom>
          <a:noFill/>
        </p:spPr>
        <p:txBody>
          <a:bodyPr wrap="none" lIns="118872" tIns="91440" rIns="118872" bIns="91440" rtlCol="0" anchor="ctr" anchorCtr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Always working on </a:t>
            </a:r>
            <a:r>
              <a:rPr lang="en-US" sz="2400" b="1" dirty="0"/>
              <a:t>scientific instrumentation</a:t>
            </a:r>
          </a:p>
          <a:p>
            <a:pPr algn="l">
              <a:lnSpc>
                <a:spcPct val="90000"/>
              </a:lnSpc>
            </a:pP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AAC6E37-1E18-0A98-2768-07C2CDBF3779}"/>
              </a:ext>
            </a:extLst>
          </p:cNvPr>
          <p:cNvGrpSpPr/>
          <p:nvPr/>
        </p:nvGrpSpPr>
        <p:grpSpPr>
          <a:xfrm>
            <a:off x="3530009" y="244551"/>
            <a:ext cx="8382368" cy="1930070"/>
            <a:chOff x="3530009" y="244551"/>
            <a:chExt cx="8382368" cy="193007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162951C-B981-3148-8F88-1F6BB0C78C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30009" y="244551"/>
              <a:ext cx="8382368" cy="163456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89890C2-3493-AA63-69CE-A1066727B21D}"/>
                </a:ext>
              </a:extLst>
            </p:cNvPr>
            <p:cNvSpPr txBox="1"/>
            <p:nvPr/>
          </p:nvSpPr>
          <p:spPr>
            <a:xfrm>
              <a:off x="9103275" y="1823756"/>
              <a:ext cx="2809102" cy="350865"/>
            </a:xfrm>
            <a:prstGeom prst="rect">
              <a:avLst/>
            </a:prstGeom>
            <a:noFill/>
          </p:spPr>
          <p:txBody>
            <a:bodyPr wrap="none" lIns="118872" tIns="91440" rIns="118872" bIns="91440" rtlCol="0" anchor="ctr" anchorCtr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200" dirty="0"/>
                <a:t>Credit: ESO/B. </a:t>
              </a:r>
              <a:r>
                <a:rPr lang="en-US" sz="1200" dirty="0" err="1"/>
                <a:t>Tafreshi</a:t>
              </a:r>
              <a:r>
                <a:rPr lang="en-US" sz="1200" dirty="0"/>
                <a:t> (</a:t>
              </a:r>
              <a:r>
                <a:rPr lang="en-US" sz="1200" dirty="0">
                  <a:hlinkClick r:id="rId5"/>
                </a:rPr>
                <a:t>twanight.org</a:t>
              </a:r>
              <a:r>
                <a:rPr lang="en-US" sz="1200" dirty="0"/>
                <a:t>)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B94A0ACA-1C41-2E47-3546-CC5B6816D5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9307336" y="2424216"/>
            <a:ext cx="2605041" cy="325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596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318CC-56B3-5319-6130-F67EAC5F1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03074-7EEE-E717-D988-C8FD1B2561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module</a:t>
            </a:r>
          </a:p>
          <a:p>
            <a:r>
              <a:rPr lang="en-US" dirty="0"/>
              <a:t>Was</a:t>
            </a:r>
            <a:r>
              <a:rPr lang="en-US" b="1" dirty="0"/>
              <a:t> not</a:t>
            </a:r>
            <a:r>
              <a:rPr lang="en-US" dirty="0"/>
              <a:t> about sharing knowledge, but</a:t>
            </a:r>
          </a:p>
          <a:p>
            <a:r>
              <a:rPr lang="en-US" dirty="0"/>
              <a:t>Was about (hopefully) building </a:t>
            </a:r>
            <a:r>
              <a:rPr lang="en-US" b="1" dirty="0"/>
              <a:t>understanding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/>
              <a:t>We established concepts, pros/cons, difficulties, &amp; questions.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/>
              <a:t>The next talk will address these in concrete way.</a:t>
            </a:r>
          </a:p>
          <a:p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79419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C2A80-D3DC-977C-1FB0-0763FA18D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my perspective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6A4B5-7EA5-6DFC-5EAB-6002CEA176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0" y="1230183"/>
            <a:ext cx="11369809" cy="4047778"/>
          </a:xfrm>
        </p:spPr>
        <p:txBody>
          <a:bodyPr/>
          <a:lstStyle/>
          <a:p>
            <a:r>
              <a:rPr lang="en-US" dirty="0"/>
              <a:t>Software best practices are foundational science &amp; are mandatory</a:t>
            </a:r>
          </a:p>
          <a:p>
            <a:r>
              <a:rPr lang="en-US" dirty="0"/>
              <a:t>Knowledge management can improve science &amp; productivity</a:t>
            </a:r>
          </a:p>
          <a:p>
            <a:r>
              <a:rPr lang="en-US" dirty="0"/>
              <a:t>Productivity can arise from selflessness</a:t>
            </a:r>
          </a:p>
          <a:p>
            <a:r>
              <a:rPr lang="en-US" dirty="0"/>
              <a:t>Not all documents are alike</a:t>
            </a:r>
          </a:p>
          <a:p>
            <a:r>
              <a:rPr lang="en-US" dirty="0"/>
              <a:t>Not all lab notebooks are alike</a:t>
            </a:r>
          </a:p>
          <a:p>
            <a:r>
              <a:rPr lang="en-US" dirty="0"/>
              <a:t>Lab notebooks are mandatory</a:t>
            </a:r>
          </a:p>
          <a:p>
            <a:r>
              <a:rPr lang="en-US" dirty="0"/>
              <a:t>Lab notebooks allow for learning</a:t>
            </a:r>
          </a:p>
          <a:p>
            <a:r>
              <a:rPr lang="en-US" dirty="0"/>
              <a:t>Lab notebooks for CMSE are hard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b="1" dirty="0"/>
              <a:t>To be continued…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221574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s (Wide Screen)">
  <a:themeElements>
    <a:clrScheme name="ECP 171103 final">
      <a:dk1>
        <a:sysClr val="windowText" lastClr="000000"/>
      </a:dk1>
      <a:lt1>
        <a:sysClr val="window" lastClr="FFFFFF"/>
      </a:lt1>
      <a:dk2>
        <a:srgbClr val="266093"/>
      </a:dk2>
      <a:lt2>
        <a:srgbClr val="FFFFFF"/>
      </a:lt2>
      <a:accent1>
        <a:srgbClr val="2A75BB"/>
      </a:accent1>
      <a:accent2>
        <a:srgbClr val="84B641"/>
      </a:accent2>
      <a:accent3>
        <a:srgbClr val="43B1E5"/>
      </a:accent3>
      <a:accent4>
        <a:srgbClr val="D13940"/>
      </a:accent4>
      <a:accent5>
        <a:srgbClr val="C39C2F"/>
      </a:accent5>
      <a:accent6>
        <a:srgbClr val="7F7F7F"/>
      </a:accent6>
      <a:hlink>
        <a:srgbClr val="A03123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</a:spPr>
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sz="2000" dirty="0">
            <a:solidFill>
              <a:schemeClr val="bg1"/>
            </a:solidFill>
          </a:defRPr>
        </a:defPPr>
      </a:lstStyle>
    </a:spDef>
    <a:txDef>
      <a:spPr>
        <a:noFill/>
      </a:spPr>
      <a:bodyPr wrap="square" lIns="118872" tIns="91440" rIns="118872" bIns="91440" rtlCol="0" anchor="ctr" anchorCtr="0">
        <a:spAutoFit/>
      </a:bodyPr>
      <a:lstStyle>
        <a:defPPr algn="l">
          <a:lnSpc>
            <a:spcPct val="90000"/>
          </a:lnSpc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CP_PowerPointTemplate-v1.0_20171106" id="{82BFD86B-8FF4-4B2C-AD68-5655622D7E2C}" vid="{C92328A0-5FA1-40E2-AE72-E588ED49ADD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5464437F680748A68B85EB6594EA7D" ma:contentTypeVersion="0" ma:contentTypeDescription="Create a new document." ma:contentTypeScope="" ma:versionID="fe3f4dd58d5914c51cfc6deaa8ad845c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19E20559-B232-4371-8690-E3D8007EDB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0EC660-24D0-43A0-AE5E-E274115E726B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8DB7DEB-074E-4EE8-9B6E-FD27732310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ECP_PowerPoint_Template-v1.0_20171106</Template>
  <TotalTime>8593</TotalTime>
  <Words>318</Words>
  <Application>Microsoft Office PowerPoint</Application>
  <PresentationFormat>Custom</PresentationFormat>
  <Paragraphs>40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Arial Black</vt:lpstr>
      <vt:lpstr>Calibri</vt:lpstr>
      <vt:lpstr>Presentations (Wide Screen)</vt:lpstr>
      <vt:lpstr>My background</vt:lpstr>
      <vt:lpstr>Meta conclusions</vt:lpstr>
      <vt:lpstr>From my perspective </vt:lpstr>
    </vt:vector>
  </TitlesOfParts>
  <Company>ORNL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Challenges of Exascale Computing</dc:title>
  <dc:creator>Bernholdt, David E.</dc:creator>
  <cp:lastModifiedBy>Bernholdt, David</cp:lastModifiedBy>
  <cp:revision>1221</cp:revision>
  <cp:lastPrinted>2017-11-02T18:35:01Z</cp:lastPrinted>
  <dcterms:created xsi:type="dcterms:W3CDTF">2018-11-06T17:28:56Z</dcterms:created>
  <dcterms:modified xsi:type="dcterms:W3CDTF">2023-02-01T20:42:44Z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0x010100565464437F680748A68B85EB6594EA7D</vt:lpwstr>
  </property>
</Properties>
</file>

<file path=docProps/thumbnail.jpeg>
</file>